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6" r:id="rId3"/>
    <p:sldId id="257" r:id="rId4"/>
    <p:sldId id="270" r:id="rId5"/>
    <p:sldId id="267" r:id="rId6"/>
    <p:sldId id="271" r:id="rId7"/>
    <p:sldId id="272" r:id="rId8"/>
    <p:sldId id="268" r:id="rId9"/>
    <p:sldId id="269" r:id="rId10"/>
    <p:sldId id="263" r:id="rId11"/>
    <p:sldId id="265" r:id="rId12"/>
    <p:sldId id="264" r:id="rId1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83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07/04/2024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07/04/2024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07/04/2024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Power Network System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28834" y="4964726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Project for the </a:t>
            </a:r>
            <a:r>
              <a:rPr lang="it-IT" dirty="0" err="1">
                <a:solidFill>
                  <a:schemeClr val="bg1"/>
                </a:solidFill>
              </a:rPr>
              <a:t>course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Networked</a:t>
            </a:r>
            <a:r>
              <a:rPr lang="it-IT" dirty="0">
                <a:solidFill>
                  <a:schemeClr val="bg1"/>
                </a:solidFill>
              </a:rPr>
              <a:t> Control</a:t>
            </a:r>
          </a:p>
          <a:p>
            <a:r>
              <a:rPr lang="it-IT" dirty="0">
                <a:solidFill>
                  <a:schemeClr val="bg1"/>
                </a:solidFill>
              </a:rPr>
              <a:t>Group </a:t>
            </a:r>
            <a:r>
              <a:rPr lang="it-IT" dirty="0" err="1">
                <a:solidFill>
                  <a:schemeClr val="bg1"/>
                </a:solidFill>
              </a:rPr>
              <a:t>members</a:t>
            </a:r>
            <a:r>
              <a:rPr lang="it-IT" dirty="0">
                <a:solidFill>
                  <a:schemeClr val="bg1"/>
                </a:solidFill>
              </a:rPr>
              <a:t>:  Maggi Donatello</a:t>
            </a:r>
          </a:p>
          <a:p>
            <a:r>
              <a:rPr lang="it-IT" dirty="0">
                <a:solidFill>
                  <a:schemeClr val="bg1"/>
                </a:solidFill>
              </a:rPr>
              <a:t>					Marino Davide</a:t>
            </a:r>
          </a:p>
          <a:p>
            <a:r>
              <a:rPr lang="it-IT" dirty="0">
                <a:solidFill>
                  <a:schemeClr val="bg1"/>
                </a:solidFill>
              </a:rPr>
              <a:t>					Spinelli Nicolò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34BE1E9-733B-1E7B-2758-6C97984E7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System description and initial </a:t>
            </a:r>
            <a:r>
              <a:rPr lang="en-US" dirty="0" err="1">
                <a:solidFill>
                  <a:schemeClr val="tx1"/>
                </a:solidFill>
              </a:rPr>
              <a:t>analisys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ED3D82-0EDC-5A73-D8E0-36905333D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800" dirty="0"/>
              <a:t>The system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composed</a:t>
            </a:r>
            <a:r>
              <a:rPr lang="it-IT" sz="1800" dirty="0"/>
              <a:t> by 5 power generation </a:t>
            </a:r>
            <a:r>
              <a:rPr lang="it-IT" sz="1800" dirty="0" err="1"/>
              <a:t>areas</a:t>
            </a:r>
            <a:r>
              <a:rPr lang="it-IT" sz="1800" dirty="0"/>
              <a:t>, </a:t>
            </a:r>
            <a:r>
              <a:rPr lang="it-IT" sz="1800" dirty="0" err="1"/>
              <a:t>each</a:t>
            </a:r>
            <a:r>
              <a:rPr lang="it-IT" sz="1800" dirty="0"/>
              <a:t> one </a:t>
            </a:r>
            <a:r>
              <a:rPr lang="it-IT" sz="1800" dirty="0" err="1"/>
              <a:t>displaying</a:t>
            </a:r>
            <a:r>
              <a:rPr lang="it-IT" sz="1800" dirty="0"/>
              <a:t> 4 </a:t>
            </a:r>
            <a:r>
              <a:rPr lang="it-IT" sz="1800" dirty="0" err="1"/>
              <a:t>states</a:t>
            </a:r>
            <a:r>
              <a:rPr lang="el-GR" sz="1800" b="0" i="0" u="none" strike="noStrike" baseline="0" dirty="0"/>
              <a:t> 𝑥𝑖=[Δ𝜃𝑖, Δ𝜔𝑖, Δ𝑃𝑚,𝑖, Δ𝑃𝑣,𝑖]^𝑇</a:t>
            </a:r>
            <a:r>
              <a:rPr lang="it-IT" sz="1800" dirty="0"/>
              <a:t>, </a:t>
            </a:r>
            <a:r>
              <a:rPr lang="it-IT" sz="1800" dirty="0" err="1"/>
              <a:t>being</a:t>
            </a:r>
            <a:r>
              <a:rPr lang="it-IT" sz="1800" dirty="0"/>
              <a:t>:</a:t>
            </a:r>
            <a:r>
              <a:rPr lang="it-IT" sz="1800" b="0" i="0" u="none" strike="noStrike" baseline="0" dirty="0"/>
              <a:t>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/>
              <a:t>Δ𝜃𝑖: Deviation of the angular displacement of the rotor with respect to the stationary reference axis on the stator.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/>
              <a:t>Δ𝜔𝑖: Speed deviation of rotating mass from nominal value.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/>
              <a:t> Δ𝑃𝑚,𝑖: Deviation of the mechanical power from nominal value (</a:t>
            </a:r>
            <a:r>
              <a:rPr lang="en-US" sz="1800" b="0" i="0" u="none" strike="noStrike" baseline="0" dirty="0" err="1"/>
              <a:t>p.u</a:t>
            </a:r>
            <a:r>
              <a:rPr lang="en-US" sz="1800" b="0" i="0" u="none" strike="noStrike" baseline="0" dirty="0"/>
              <a:t>.).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/>
              <a:t> Δ𝑃𝑣,𝑖: Deviation of the steam valve position from nominal value (</a:t>
            </a:r>
            <a:r>
              <a:rPr lang="en-US" sz="1800" b="0" i="0" u="none" strike="noStrike" baseline="0" dirty="0" err="1"/>
              <a:t>p.u</a:t>
            </a:r>
            <a:r>
              <a:rPr lang="en-US" sz="1800" b="0" i="0" u="none" strike="noStrike" baseline="0" dirty="0"/>
              <a:t>.). </a:t>
            </a:r>
          </a:p>
          <a:p>
            <a:pPr>
              <a:lnSpc>
                <a:spcPct val="90000"/>
              </a:lnSpc>
            </a:pPr>
            <a:endParaRPr lang="it-IT" sz="1800" b="0" i="0" u="none" strike="noStrike" baseline="0" dirty="0"/>
          </a:p>
          <a:p>
            <a:pPr>
              <a:lnSpc>
                <a:spcPct val="90000"/>
              </a:lnSpc>
            </a:pPr>
            <a:endParaRPr lang="it-IT" sz="1800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59049F-AA04-2ED0-1375-D59D3564FA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899663"/>
            <a:ext cx="4038600" cy="3927036"/>
          </a:xfrm>
          <a:noFill/>
        </p:spPr>
      </p:pic>
    </p:spTree>
    <p:extLst>
      <p:ext uri="{BB962C8B-B14F-4D97-AF65-F5344CB8AC3E}">
        <p14:creationId xmlns:p14="http://schemas.microsoft.com/office/powerpoint/2010/main" val="1126053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D875C7-4125-DDEE-8274-1979E5580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050"/>
            <a:ext cx="3988191" cy="1162050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90689F-4BA7-929D-6359-F6C9FD95D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1150" y="273050"/>
            <a:ext cx="3875649" cy="585311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5B34C7B-9022-ED15-2EBB-A6B01BFD9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4257"/>
            <a:ext cx="4494628" cy="4691063"/>
          </a:xfrm>
        </p:spPr>
        <p:txBody>
          <a:bodyPr/>
          <a:lstStyle/>
          <a:p>
            <a:r>
              <a:rPr lang="it-IT" sz="1800" dirty="0" err="1"/>
              <a:t>Each</a:t>
            </a:r>
            <a:r>
              <a:rPr lang="it-IT" sz="1800" dirty="0"/>
              <a:t> area displays an input </a:t>
            </a:r>
            <a:r>
              <a:rPr lang="it-IT" sz="1800" dirty="0" err="1"/>
              <a:t>Ui</a:t>
            </a:r>
            <a:r>
              <a:rPr lang="it-IT" sz="1800" dirty="0"/>
              <a:t>, the </a:t>
            </a:r>
            <a:r>
              <a:rPr lang="it-IT" sz="1800" dirty="0" err="1"/>
              <a:t>deviation</a:t>
            </a:r>
            <a:r>
              <a:rPr lang="it-IT" sz="1800" dirty="0"/>
              <a:t> of the </a:t>
            </a:r>
            <a:r>
              <a:rPr lang="it-IT" sz="1800" dirty="0" err="1"/>
              <a:t>requested</a:t>
            </a:r>
            <a:r>
              <a:rPr lang="it-IT" sz="1800" dirty="0"/>
              <a:t> load from the </a:t>
            </a:r>
            <a:r>
              <a:rPr lang="it-IT" sz="1800" dirty="0" err="1"/>
              <a:t>nominal</a:t>
            </a:r>
            <a:r>
              <a:rPr lang="it-IT" sz="1800" dirty="0"/>
              <a:t> </a:t>
            </a:r>
            <a:r>
              <a:rPr lang="it-IT" sz="1800" dirty="0" err="1"/>
              <a:t>value</a:t>
            </a:r>
            <a:r>
              <a:rPr lang="it-IT" sz="1800" dirty="0"/>
              <a:t>; the system</a:t>
            </a:r>
          </a:p>
          <a:p>
            <a:endParaRPr lang="it-IT" sz="1800" dirty="0"/>
          </a:p>
          <a:p>
            <a:endParaRPr lang="it-IT" sz="1800" dirty="0"/>
          </a:p>
          <a:p>
            <a:r>
              <a:rPr lang="it-IT" sz="1800" dirty="0"/>
              <a:t>can </a:t>
            </a:r>
            <a:r>
              <a:rPr lang="it-IT" sz="1800" dirty="0" err="1"/>
              <a:t>therefore</a:t>
            </a:r>
            <a:r>
              <a:rPr lang="it-IT" sz="1800" dirty="0"/>
              <a:t> be </a:t>
            </a:r>
            <a:r>
              <a:rPr lang="it-IT" sz="1800" dirty="0" err="1"/>
              <a:t>decomposed</a:t>
            </a:r>
            <a:r>
              <a:rPr lang="it-IT" sz="1800" dirty="0"/>
              <a:t> </a:t>
            </a:r>
            <a:r>
              <a:rPr lang="it-IT" sz="1800" dirty="0" err="1"/>
              <a:t>into</a:t>
            </a:r>
            <a:r>
              <a:rPr lang="it-IT" sz="1800" dirty="0"/>
              <a:t> 5 </a:t>
            </a:r>
            <a:r>
              <a:rPr lang="it-IT" sz="1800" dirty="0" err="1"/>
              <a:t>subsystem</a:t>
            </a:r>
            <a:r>
              <a:rPr lang="it-IT" sz="1800" dirty="0"/>
              <a:t> </a:t>
            </a:r>
            <a:r>
              <a:rPr lang="it-IT" sz="1800" dirty="0" err="1"/>
              <a:t>corresponding</a:t>
            </a:r>
            <a:r>
              <a:rPr lang="it-IT" sz="1800" dirty="0"/>
              <a:t> to the </a:t>
            </a:r>
            <a:r>
              <a:rPr lang="it-IT" sz="1800" dirty="0" err="1"/>
              <a:t>connected</a:t>
            </a:r>
            <a:r>
              <a:rPr lang="it-IT" sz="1800" dirty="0"/>
              <a:t> </a:t>
            </a:r>
            <a:r>
              <a:rPr lang="it-IT" sz="1800" dirty="0" err="1"/>
              <a:t>areas</a:t>
            </a:r>
            <a:r>
              <a:rPr lang="it-IT" sz="1800" dirty="0"/>
              <a:t>.</a:t>
            </a:r>
          </a:p>
          <a:p>
            <a:r>
              <a:rPr lang="it-IT" sz="1800" dirty="0"/>
              <a:t>For </a:t>
            </a:r>
            <a:r>
              <a:rPr lang="it-IT" sz="1800" dirty="0" err="1"/>
              <a:t>simplicity</a:t>
            </a:r>
            <a:r>
              <a:rPr lang="it-IT" sz="1800" dirty="0"/>
              <a:t>,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12B4E0E-C53B-C585-38CE-8ACD0FFA9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53345"/>
            <a:ext cx="1841324" cy="46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28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0F4224-2575-0C13-1E48-8C18B7B8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436093-E7E5-AFD1-130E-BA1A0B870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5D98FB5-167F-0882-C996-011DF5588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94232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System </a:t>
            </a:r>
            <a:r>
              <a:rPr lang="it-IT" dirty="0" err="1"/>
              <a:t>description</a:t>
            </a:r>
            <a:r>
              <a:rPr lang="it-IT" dirty="0"/>
              <a:t> and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analisys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68216" y="1578781"/>
            <a:ext cx="8323726" cy="4525963"/>
          </a:xfrm>
        </p:spPr>
        <p:txBody>
          <a:bodyPr/>
          <a:lstStyle/>
          <a:p>
            <a:pPr algn="l"/>
            <a:endParaRPr lang="it-IT" b="0" i="0" u="none" strike="noStrike" baseline="0" dirty="0">
              <a:solidFill>
                <a:srgbClr val="000000"/>
              </a:solidFill>
            </a:endParaRPr>
          </a:p>
          <a:p>
            <a:pPr algn="l"/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4F069F4-07D6-A6A7-BD8B-3EB1F0E076A5}"/>
              </a:ext>
            </a:extLst>
          </p:cNvPr>
          <p:cNvSpPr txBox="1"/>
          <p:nvPr/>
        </p:nvSpPr>
        <p:spPr>
          <a:xfrm>
            <a:off x="279181" y="1443841"/>
            <a:ext cx="455089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system </a:t>
            </a:r>
            <a:r>
              <a:rPr lang="it-IT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composed</a:t>
            </a: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5 power generation </a:t>
            </a:r>
            <a:r>
              <a:rPr lang="it-IT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areas</a:t>
            </a: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one </a:t>
            </a:r>
            <a:r>
              <a:rPr lang="it-IT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displaying</a:t>
            </a: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it-IT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  <a:r>
              <a:rPr lang="el-G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𝑥𝑖=[Δ𝜃𝑖, Δ𝜔𝑖, Δ𝑃𝑚,𝑖, Δ𝑃𝑣,𝑖]^𝑇</a:t>
            </a: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being</a:t>
            </a: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Δ𝜃𝑖: Deviation of the angular displacement of the rotor with respect to the stationary reference axis on the stator.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Δ𝜔𝑖: Speed deviation of rotating mass from nominal value.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Δ𝑃𝑚,𝑖: Deviation of the mechanical power from nominal value 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Δ𝑃𝑣,𝑖: Deviation of the steam valve position from nominal value 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.). </a:t>
            </a:r>
          </a:p>
        </p:txBody>
      </p:sp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FCDBDB3B-49F6-3CEB-160E-7E5C073E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87123"/>
            <a:ext cx="4038600" cy="39270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600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System </a:t>
            </a:r>
            <a:r>
              <a:rPr lang="it-IT" dirty="0" err="1"/>
              <a:t>description</a:t>
            </a:r>
            <a:r>
              <a:rPr lang="it-IT" dirty="0"/>
              <a:t> and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analisys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A92383A0-7940-85B0-F71F-9DA4D88C33D4}"/>
              </a:ext>
            </a:extLst>
          </p:cNvPr>
          <p:cNvSpPr txBox="1">
            <a:spLocks/>
          </p:cNvSpPr>
          <p:nvPr/>
        </p:nvSpPr>
        <p:spPr>
          <a:xfrm>
            <a:off x="288521" y="1420593"/>
            <a:ext cx="4494628" cy="469106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 err="1"/>
              <a:t>Each</a:t>
            </a:r>
            <a:r>
              <a:rPr lang="it-IT" sz="1800" dirty="0"/>
              <a:t> area displays an input </a:t>
            </a:r>
            <a:r>
              <a:rPr lang="it-IT" sz="1800" dirty="0" err="1"/>
              <a:t>Ui</a:t>
            </a:r>
            <a:r>
              <a:rPr lang="it-IT" sz="1800" dirty="0"/>
              <a:t>, the </a:t>
            </a:r>
            <a:r>
              <a:rPr lang="it-IT" sz="1800" dirty="0" err="1"/>
              <a:t>deviation</a:t>
            </a:r>
            <a:r>
              <a:rPr lang="it-IT" sz="1800" dirty="0"/>
              <a:t> of the </a:t>
            </a:r>
            <a:r>
              <a:rPr lang="it-IT" sz="1800" dirty="0" err="1"/>
              <a:t>requested</a:t>
            </a:r>
            <a:r>
              <a:rPr lang="it-IT" sz="1800" dirty="0"/>
              <a:t> load from the </a:t>
            </a:r>
            <a:r>
              <a:rPr lang="it-IT" sz="1800" dirty="0" err="1"/>
              <a:t>nominal</a:t>
            </a:r>
            <a:r>
              <a:rPr lang="it-IT" sz="1800" dirty="0"/>
              <a:t> </a:t>
            </a:r>
            <a:r>
              <a:rPr lang="it-IT" sz="1800" dirty="0" err="1"/>
              <a:t>value</a:t>
            </a:r>
            <a:r>
              <a:rPr lang="it-IT" sz="1800" dirty="0"/>
              <a:t>; the system</a:t>
            </a:r>
          </a:p>
          <a:p>
            <a:endParaRPr lang="it-IT" sz="1800" dirty="0"/>
          </a:p>
          <a:p>
            <a:endParaRPr lang="it-IT" sz="1800" dirty="0"/>
          </a:p>
          <a:p>
            <a:r>
              <a:rPr lang="it-IT" sz="1800" dirty="0"/>
              <a:t>can </a:t>
            </a:r>
            <a:r>
              <a:rPr lang="it-IT" sz="1800" dirty="0" err="1"/>
              <a:t>therefore</a:t>
            </a:r>
            <a:r>
              <a:rPr lang="it-IT" sz="1800" dirty="0"/>
              <a:t> be </a:t>
            </a:r>
            <a:r>
              <a:rPr lang="it-IT" sz="1800" dirty="0" err="1"/>
              <a:t>decomposed</a:t>
            </a:r>
            <a:r>
              <a:rPr lang="it-IT" sz="1800" dirty="0"/>
              <a:t> </a:t>
            </a:r>
            <a:r>
              <a:rPr lang="it-IT" sz="1800" dirty="0" err="1"/>
              <a:t>into</a:t>
            </a:r>
            <a:r>
              <a:rPr lang="it-IT" sz="1800" dirty="0"/>
              <a:t> 5 </a:t>
            </a:r>
            <a:r>
              <a:rPr lang="it-IT" sz="1800" dirty="0" err="1"/>
              <a:t>subsystem</a:t>
            </a:r>
            <a:r>
              <a:rPr lang="it-IT" sz="1800" dirty="0"/>
              <a:t> </a:t>
            </a:r>
            <a:r>
              <a:rPr lang="it-IT" sz="1800" dirty="0" err="1"/>
              <a:t>corresponding</a:t>
            </a:r>
            <a:r>
              <a:rPr lang="it-IT" sz="1800" dirty="0"/>
              <a:t> to the </a:t>
            </a:r>
            <a:r>
              <a:rPr lang="it-IT" sz="1800" dirty="0" err="1"/>
              <a:t>connected</a:t>
            </a:r>
            <a:r>
              <a:rPr lang="it-IT" sz="1800" dirty="0"/>
              <a:t> </a:t>
            </a:r>
            <a:r>
              <a:rPr lang="it-IT" sz="1800" dirty="0" err="1"/>
              <a:t>areas</a:t>
            </a:r>
            <a:r>
              <a:rPr lang="it-IT" sz="1800" dirty="0"/>
              <a:t>.</a:t>
            </a:r>
          </a:p>
          <a:p>
            <a:r>
              <a:rPr lang="it-IT" sz="1800" dirty="0"/>
              <a:t>For </a:t>
            </a:r>
            <a:r>
              <a:rPr lang="it-IT" sz="1800" dirty="0" err="1"/>
              <a:t>simplicity</a:t>
            </a:r>
            <a:r>
              <a:rPr lang="it-IT" sz="1800" dirty="0"/>
              <a:t>, </a:t>
            </a:r>
            <a:r>
              <a:rPr lang="it-IT" sz="1800" dirty="0" err="1"/>
              <a:t>we</a:t>
            </a:r>
            <a:r>
              <a:rPr lang="it-IT" sz="1800" dirty="0"/>
              <a:t> just report the </a:t>
            </a:r>
            <a:r>
              <a:rPr lang="it-IT" sz="1800" dirty="0" err="1"/>
              <a:t>dimensions</a:t>
            </a:r>
            <a:r>
              <a:rPr lang="it-IT" sz="1800" dirty="0"/>
              <a:t> of the </a:t>
            </a:r>
            <a:r>
              <a:rPr lang="it-IT" sz="1800" dirty="0" err="1"/>
              <a:t>subsystems</a:t>
            </a:r>
            <a:r>
              <a:rPr lang="it-IT" sz="1800" dirty="0"/>
              <a:t> (</a:t>
            </a:r>
            <a:r>
              <a:rPr lang="it-IT" sz="1800" dirty="0" err="1"/>
              <a:t>all</a:t>
            </a:r>
            <a:r>
              <a:rPr lang="it-IT" sz="1800" dirty="0"/>
              <a:t> </a:t>
            </a:r>
            <a:r>
              <a:rPr lang="it-IT" sz="1800" dirty="0" err="1"/>
              <a:t>equal</a:t>
            </a:r>
            <a:r>
              <a:rPr lang="it-IT" sz="1800" dirty="0"/>
              <a:t> </a:t>
            </a:r>
            <a:r>
              <a:rPr lang="it-IT" sz="1800" dirty="0" err="1"/>
              <a:t>between</a:t>
            </a:r>
            <a:r>
              <a:rPr lang="it-IT" sz="1800" dirty="0"/>
              <a:t> one </a:t>
            </a:r>
            <a:r>
              <a:rPr lang="it-IT" sz="1800" dirty="0" err="1"/>
              <a:t>another</a:t>
            </a:r>
            <a:r>
              <a:rPr lang="it-IT" sz="1800" dirty="0"/>
              <a:t>) 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displaying</a:t>
            </a:r>
            <a:r>
              <a:rPr lang="it-IT" sz="1800" dirty="0"/>
              <a:t> the </a:t>
            </a:r>
            <a:r>
              <a:rPr lang="it-IT" sz="1800" dirty="0" err="1"/>
              <a:t>matrices</a:t>
            </a:r>
            <a:r>
              <a:rPr lang="it-IT" sz="1800" dirty="0"/>
              <a:t>.</a:t>
            </a:r>
          </a:p>
          <a:p>
            <a:r>
              <a:rPr lang="it-IT" sz="1800" dirty="0" err="1"/>
              <a:t>This</a:t>
            </a:r>
            <a:r>
              <a:rPr lang="it-IT" sz="1800" dirty="0"/>
              <a:t> way, </a:t>
            </a:r>
            <a:r>
              <a:rPr lang="it-IT" sz="1800" dirty="0" err="1"/>
              <a:t>all</a:t>
            </a:r>
            <a:r>
              <a:rPr lang="it-IT" sz="1800" dirty="0"/>
              <a:t> </a:t>
            </a:r>
            <a:r>
              <a:rPr lang="it-IT" sz="1800" dirty="0" err="1"/>
              <a:t>components</a:t>
            </a:r>
            <a:r>
              <a:rPr lang="it-IT" sz="1800" dirty="0"/>
              <a:t> of u and y </a:t>
            </a:r>
            <a:r>
              <a:rPr lang="it-IT" sz="1800" dirty="0" err="1"/>
              <a:t>belong</a:t>
            </a:r>
            <a:r>
              <a:rPr lang="it-IT" sz="1800" dirty="0"/>
              <a:t> to one </a:t>
            </a:r>
            <a:r>
              <a:rPr lang="it-IT" sz="1800" dirty="0" err="1"/>
              <a:t>subsystem</a:t>
            </a:r>
            <a:r>
              <a:rPr lang="it-IT" sz="1800" dirty="0"/>
              <a:t>, and </a:t>
            </a:r>
            <a:r>
              <a:rPr lang="it-IT" sz="1800" dirty="0" err="1"/>
              <a:t>all</a:t>
            </a:r>
            <a:r>
              <a:rPr lang="it-IT" sz="1800" dirty="0"/>
              <a:t> 5 of </a:t>
            </a:r>
            <a:r>
              <a:rPr lang="it-IT" sz="1800" dirty="0" err="1"/>
              <a:t>them</a:t>
            </a:r>
            <a:r>
              <a:rPr lang="it-IT" sz="1800" dirty="0"/>
              <a:t> </a:t>
            </a:r>
            <a:r>
              <a:rPr lang="it-IT" sz="1800" dirty="0" err="1"/>
              <a:t>have</a:t>
            </a:r>
            <a:r>
              <a:rPr lang="it-IT" sz="1800" dirty="0"/>
              <a:t> an input and an output.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110BA34-ABEC-9A2C-F9B5-712CEE10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2486391"/>
            <a:ext cx="1841324" cy="464478"/>
          </a:xfrm>
          <a:prstGeom prst="rect">
            <a:avLst/>
          </a:prstGeom>
        </p:spPr>
      </p:pic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C9573A88-9FF6-75AB-94E2-15248C6DF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0475" y="1420594"/>
            <a:ext cx="4110452" cy="1530276"/>
          </a:xfrm>
        </p:spPr>
        <p:txBody>
          <a:bodyPr>
            <a:normAutofit/>
          </a:bodyPr>
          <a:lstStyle/>
          <a:p>
            <a:r>
              <a:rPr lang="it-IT" sz="1800" dirty="0"/>
              <a:t>A=[20*20]</a:t>
            </a:r>
          </a:p>
          <a:p>
            <a:r>
              <a:rPr lang="it-IT" sz="1800" dirty="0"/>
              <a:t>B=[20*5]</a:t>
            </a:r>
          </a:p>
          <a:p>
            <a:r>
              <a:rPr lang="it-IT" sz="1800" dirty="0"/>
              <a:t>C=[20*20]</a:t>
            </a:r>
          </a:p>
          <a:p>
            <a:r>
              <a:rPr lang="it-IT" sz="1800" dirty="0"/>
              <a:t>D=[ ];</a:t>
            </a:r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6507DC8-41ED-778E-A012-B995B6EEEBCF}"/>
                  </a:ext>
                </a:extLst>
              </p:cNvPr>
              <p:cNvSpPr txBox="1"/>
              <p:nvPr/>
            </p:nvSpPr>
            <p:spPr>
              <a:xfrm>
                <a:off x="5132024" y="3288323"/>
                <a:ext cx="343520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b="0" dirty="0"/>
              </a:p>
              <a:p>
                <a:r>
                  <a:rPr lang="it-IT" b="0" dirty="0"/>
                  <a:t>		for i=[1,2,3,4,5]</a:t>
                </a:r>
              </a:p>
              <a:p>
                <a:r>
                  <a:rPr lang="it-IT" dirty="0" err="1"/>
                  <a:t>Hence</a:t>
                </a:r>
                <a:r>
                  <a:rPr lang="it-IT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b="0" dirty="0"/>
                  <a:t>=[4*5]</a:t>
                </a:r>
                <a:endParaRPr lang="it-IT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4∗4</m:t>
                          </m:r>
                        </m:e>
                      </m:d>
                    </m:oMath>
                  </m:oMathPara>
                </a14:m>
                <a:endParaRPr lang="it-IT" b="0" dirty="0"/>
              </a:p>
              <a:p>
                <a:endParaRPr lang="it-IT" b="0" dirty="0"/>
              </a:p>
              <a:p>
                <a:endParaRPr lang="it-IT" b="0" dirty="0"/>
              </a:p>
              <a:p>
                <a:endParaRPr lang="it-IT" b="0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6507DC8-41ED-778E-A012-B995B6EEE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024" y="3288323"/>
                <a:ext cx="3435202" cy="2585323"/>
              </a:xfrm>
              <a:prstGeom prst="rect">
                <a:avLst/>
              </a:prstGeom>
              <a:blipFill>
                <a:blip r:embed="rId3"/>
                <a:stretch>
                  <a:fillRect l="-15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66F4BA-0401-3E98-06CC-102C0E4C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loop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053E05-A7B0-0566-52F3-94B5AC669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sz="1800" dirty="0" err="1"/>
              <a:t>Eigenvalues</a:t>
            </a:r>
            <a:r>
              <a:rPr lang="it-IT" sz="1800" dirty="0"/>
              <a:t> of the system in open loop </a:t>
            </a:r>
            <a:r>
              <a:rPr lang="it-IT" sz="1800" dirty="0" err="1"/>
              <a:t>have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computed</a:t>
            </a:r>
            <a:r>
              <a:rPr lang="it-IT" sz="1800" dirty="0"/>
              <a:t>, </a:t>
            </a:r>
            <a:r>
              <a:rPr lang="it-IT" sz="1800" dirty="0" err="1"/>
              <a:t>resulting</a:t>
            </a:r>
            <a:r>
              <a:rPr lang="it-IT" sz="1800" dirty="0"/>
              <a:t> in a </a:t>
            </a:r>
            <a:r>
              <a:rPr lang="it-IT" sz="1800" dirty="0" err="1"/>
              <a:t>spectral</a:t>
            </a:r>
            <a:r>
              <a:rPr lang="it-IT" sz="1800" dirty="0"/>
              <a:t> </a:t>
            </a:r>
            <a:r>
              <a:rPr lang="it-IT" sz="1800" dirty="0" err="1"/>
              <a:t>abscissa</a:t>
            </a:r>
            <a:r>
              <a:rPr lang="it-IT" sz="1800" dirty="0"/>
              <a:t> (the maximum </a:t>
            </a:r>
            <a:r>
              <a:rPr lang="it-IT" sz="1800" dirty="0" err="1"/>
              <a:t>between</a:t>
            </a:r>
            <a:r>
              <a:rPr lang="it-IT" sz="1800" dirty="0"/>
              <a:t> </a:t>
            </a:r>
            <a:r>
              <a:rPr lang="it-IT" sz="1800" dirty="0" err="1"/>
              <a:t>all</a:t>
            </a:r>
            <a:r>
              <a:rPr lang="it-IT" sz="1800" dirty="0"/>
              <a:t> the </a:t>
            </a:r>
            <a:r>
              <a:rPr lang="it-IT" sz="1800" dirty="0" err="1"/>
              <a:t>real</a:t>
            </a:r>
            <a:r>
              <a:rPr lang="it-IT" sz="1800" dirty="0"/>
              <a:t> parts of the 20 </a:t>
            </a:r>
            <a:r>
              <a:rPr lang="it-IT" sz="1800" dirty="0" err="1"/>
              <a:t>eig</a:t>
            </a:r>
            <a:r>
              <a:rPr lang="it-IT" sz="1800" dirty="0"/>
              <a:t>)=0. </a:t>
            </a:r>
          </a:p>
          <a:p>
            <a:r>
              <a:rPr lang="it-IT" sz="1800" dirty="0"/>
              <a:t>The system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therefore</a:t>
            </a:r>
            <a:r>
              <a:rPr lang="it-IT" sz="1800" dirty="0"/>
              <a:t> </a:t>
            </a:r>
            <a:r>
              <a:rPr lang="it-IT" sz="1800" dirty="0" err="1"/>
              <a:t>simply</a:t>
            </a:r>
            <a:r>
              <a:rPr lang="it-IT" sz="1800" dirty="0"/>
              <a:t> </a:t>
            </a:r>
            <a:r>
              <a:rPr lang="it-IT" sz="1800" dirty="0" err="1"/>
              <a:t>stable</a:t>
            </a:r>
            <a:r>
              <a:rPr lang="it-IT" sz="1800" dirty="0"/>
              <a:t> (</a:t>
            </a:r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will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be </a:t>
            </a:r>
            <a:r>
              <a:rPr lang="it-IT" sz="1800" dirty="0" err="1"/>
              <a:t>highlighted</a:t>
            </a:r>
            <a:r>
              <a:rPr lang="it-IT" sz="1800" dirty="0"/>
              <a:t> in the </a:t>
            </a:r>
            <a:r>
              <a:rPr lang="it-IT" sz="1800" dirty="0" err="1"/>
              <a:t>movements</a:t>
            </a:r>
            <a:r>
              <a:rPr lang="it-IT" sz="1800" dirty="0"/>
              <a:t>’ </a:t>
            </a:r>
            <a:r>
              <a:rPr lang="it-IT" sz="1800" dirty="0" err="1"/>
              <a:t>graph</a:t>
            </a:r>
            <a:r>
              <a:rPr lang="it-IT" sz="1800" dirty="0"/>
              <a:t> </a:t>
            </a:r>
            <a:r>
              <a:rPr lang="it-IT" sz="1800" dirty="0" err="1"/>
              <a:t>since</a:t>
            </a:r>
            <a:r>
              <a:rPr lang="it-IT" sz="1800" dirty="0"/>
              <a:t> the </a:t>
            </a:r>
            <a:r>
              <a:rPr lang="it-IT" sz="1800" dirty="0" err="1"/>
              <a:t>simply</a:t>
            </a:r>
            <a:r>
              <a:rPr lang="it-IT" sz="1800" dirty="0"/>
              <a:t> </a:t>
            </a:r>
            <a:r>
              <a:rPr lang="it-IT" sz="1800" dirty="0" err="1"/>
              <a:t>stable</a:t>
            </a:r>
            <a:r>
              <a:rPr lang="it-IT" sz="1800" dirty="0"/>
              <a:t> </a:t>
            </a:r>
            <a:r>
              <a:rPr lang="it-IT" sz="1800" dirty="0" err="1"/>
              <a:t>eigenvalues</a:t>
            </a:r>
            <a:r>
              <a:rPr lang="it-IT" sz="1800" dirty="0"/>
              <a:t> are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associated</a:t>
            </a:r>
            <a:r>
              <a:rPr lang="it-IT" sz="1800" dirty="0"/>
              <a:t> with </a:t>
            </a:r>
            <a:r>
              <a:rPr lang="it-IT" sz="1800" dirty="0" err="1"/>
              <a:t>our</a:t>
            </a:r>
            <a:r>
              <a:rPr lang="it-IT" sz="1800" dirty="0"/>
              <a:t> state of </a:t>
            </a:r>
            <a:r>
              <a:rPr lang="it-IT" sz="1800" dirty="0" err="1"/>
              <a:t>interest</a:t>
            </a:r>
            <a:r>
              <a:rPr lang="it-IT" sz="1800" dirty="0"/>
              <a:t>)</a:t>
            </a:r>
          </a:p>
          <a:p>
            <a:endParaRPr lang="it-IT" sz="1800" dirty="0"/>
          </a:p>
          <a:p>
            <a:r>
              <a:rPr lang="it-IT" sz="1800" dirty="0"/>
              <a:t>The </a:t>
            </a:r>
            <a:r>
              <a:rPr lang="it-IT" sz="1800" dirty="0" err="1"/>
              <a:t>corresponding</a:t>
            </a:r>
            <a:r>
              <a:rPr lang="it-IT" sz="1800" dirty="0"/>
              <a:t> </a:t>
            </a:r>
            <a:r>
              <a:rPr lang="it-IT" sz="1800" dirty="0" err="1"/>
              <a:t>discrete_time</a:t>
            </a:r>
            <a:r>
              <a:rPr lang="it-IT" sz="1800" dirty="0"/>
              <a:t> system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obtained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using</a:t>
            </a:r>
            <a:r>
              <a:rPr lang="it-IT" sz="1800" dirty="0"/>
              <a:t> the </a:t>
            </a:r>
            <a:r>
              <a:rPr lang="it-IT" sz="1800" dirty="0" err="1"/>
              <a:t>command</a:t>
            </a:r>
            <a:r>
              <a:rPr lang="it-IT" sz="1800" dirty="0"/>
              <a:t>:</a:t>
            </a:r>
          </a:p>
          <a:p>
            <a:r>
              <a:rPr lang="it-IT" sz="1800" dirty="0"/>
              <a:t> </a:t>
            </a:r>
            <a:r>
              <a:rPr lang="pt-BR" sz="1800" dirty="0"/>
              <a:t>[F,G,H,L,h]=ssdata(c2d(ss(A,B,C,[]),h))</a:t>
            </a:r>
          </a:p>
          <a:p>
            <a:r>
              <a:rPr lang="pt-BR" sz="1800" dirty="0"/>
              <a:t>where we set h=1s as indicated in the text.</a:t>
            </a:r>
          </a:p>
          <a:p>
            <a:r>
              <a:rPr lang="pt-BR" sz="1800" dirty="0"/>
              <a:t>As expected, the discrete system displays an eigenvalue on the unit circle (spectral radius=1), and is simply stable too.</a:t>
            </a:r>
          </a:p>
          <a:p>
            <a:r>
              <a:rPr lang="pt-BR" sz="1800" dirty="0"/>
              <a:t>The sampling time h seemed consistent with the free dynamics of the open loop system, which stabilize around 5s. We therefore opted not to change it (RIGUARDARE)</a:t>
            </a:r>
          </a:p>
          <a:p>
            <a:endParaRPr lang="it-IT" sz="1800" dirty="0"/>
          </a:p>
          <a:p>
            <a:endParaRPr lang="it-IT" sz="1800" u="sng" dirty="0"/>
          </a:p>
        </p:txBody>
      </p:sp>
    </p:spTree>
    <p:extLst>
      <p:ext uri="{BB962C8B-B14F-4D97-AF65-F5344CB8AC3E}">
        <p14:creationId xmlns:p14="http://schemas.microsoft.com/office/powerpoint/2010/main" val="304446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System </a:t>
            </a:r>
            <a:r>
              <a:rPr lang="it-IT" dirty="0" err="1"/>
              <a:t>description</a:t>
            </a:r>
            <a:r>
              <a:rPr lang="it-IT" dirty="0"/>
              <a:t> and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analisys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54880" y="1578781"/>
            <a:ext cx="4237061" cy="4525963"/>
          </a:xfrm>
        </p:spPr>
        <p:txBody>
          <a:bodyPr/>
          <a:lstStyle/>
          <a:p>
            <a:pPr algn="l"/>
            <a:endParaRPr lang="it-IT" b="0" i="0" u="none" strike="noStrike" baseline="0" dirty="0">
              <a:solidFill>
                <a:srgbClr val="000000"/>
              </a:solidFill>
            </a:endParaRPr>
          </a:p>
          <a:p>
            <a:pPr algn="l"/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A4BE9C6-9C8A-3607-4944-E7C01A365FAA}"/>
              </a:ext>
            </a:extLst>
          </p:cNvPr>
          <p:cNvSpPr txBox="1"/>
          <p:nvPr/>
        </p:nvSpPr>
        <p:spPr>
          <a:xfrm>
            <a:off x="182880" y="1406769"/>
            <a:ext cx="40655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stability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the system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hard to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depict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since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simply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stable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eigenvalues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the one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affecting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the state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are monitoring (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Δ𝜔𝑖</a:t>
            </a: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open loop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system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trajectories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the 5 speed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deviations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are:</a:t>
            </a:r>
          </a:p>
        </p:txBody>
      </p:sp>
      <p:pic>
        <p:nvPicPr>
          <p:cNvPr id="7" name="Immagine 6" descr="Immagine che contiene linea, testo, Diagramma, ricevuta&#10;&#10;Descrizione generata automaticamente">
            <a:extLst>
              <a:ext uri="{FF2B5EF4-FFF2-40B4-BE49-F238E27FC236}">
                <a16:creationId xmlns:a16="http://schemas.microsoft.com/office/drawing/2014/main" id="{5405C3CF-100A-B794-B660-28F1F7FC5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3438094"/>
            <a:ext cx="3390314" cy="254273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6C8A91-F6C5-4CF3-71D3-628DF8805DA7}"/>
              </a:ext>
            </a:extLst>
          </p:cNvPr>
          <p:cNvSpPr txBox="1"/>
          <p:nvPr/>
        </p:nvSpPr>
        <p:spPr>
          <a:xfrm>
            <a:off x="4754880" y="1578781"/>
            <a:ext cx="38686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calculations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carried</a:t>
            </a:r>
            <a:r>
              <a:rPr lang="it-IT" dirty="0"/>
              <a:t> out on a random </a:t>
            </a:r>
            <a:r>
              <a:rPr lang="it-IT" dirty="0" err="1"/>
              <a:t>initial</a:t>
            </a:r>
            <a:r>
              <a:rPr lang="it-IT" dirty="0"/>
              <a:t> state </a:t>
            </a:r>
          </a:p>
          <a:p>
            <a:r>
              <a:rPr lang="it-IT" sz="1800" b="0" i="0" dirty="0">
                <a:effectLst/>
                <a:latin typeface="Menlo"/>
              </a:rPr>
              <a:t>x0 =0.1*[0.5377; 1.8339;-2.2588;0.8622;0.3188;-1.3077;-0.4336;0.3426;3.5784;2.7694;-1.3499;3.0349;0.7254;-0.0631;0.7147;-0.2050;-0.1241;1.4897;1.4090;1.4172];</a:t>
            </a:r>
          </a:p>
          <a:p>
            <a:endParaRPr lang="it-IT" dirty="0"/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to note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states</a:t>
            </a:r>
            <a:r>
              <a:rPr lang="it-IT" dirty="0"/>
              <a:t> display an </a:t>
            </a:r>
            <a:r>
              <a:rPr lang="it-IT" dirty="0" err="1"/>
              <a:t>asymptotically</a:t>
            </a:r>
            <a:r>
              <a:rPr lang="it-IT" dirty="0"/>
              <a:t> </a:t>
            </a:r>
            <a:r>
              <a:rPr lang="it-IT" dirty="0" err="1"/>
              <a:t>stable</a:t>
            </a:r>
            <a:r>
              <a:rPr lang="it-IT" dirty="0"/>
              <a:t> </a:t>
            </a:r>
            <a:r>
              <a:rPr lang="it-IT" dirty="0" err="1"/>
              <a:t>behaviour</a:t>
            </a:r>
            <a:r>
              <a:rPr lang="it-IT" dirty="0"/>
              <a:t>, the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stable</a:t>
            </a:r>
            <a:r>
              <a:rPr lang="it-IT" dirty="0"/>
              <a:t> nature of the system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inevitably</a:t>
            </a:r>
            <a:r>
              <a:rPr lang="it-IT" dirty="0"/>
              <a:t> </a:t>
            </a:r>
            <a:r>
              <a:rPr lang="it-IT" dirty="0" err="1"/>
              <a:t>affect</a:t>
            </a:r>
            <a:r>
              <a:rPr lang="it-IT" dirty="0"/>
              <a:t> one or more of the </a:t>
            </a:r>
            <a:r>
              <a:rPr lang="it-IT" dirty="0" err="1"/>
              <a:t>others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>
                <a:highlight>
                  <a:srgbClr val="FF0000"/>
                </a:highlight>
              </a:rPr>
              <a:t>NOTA:METTERE OL DISCRETO</a:t>
            </a:r>
          </a:p>
        </p:txBody>
      </p:sp>
    </p:spTree>
    <p:extLst>
      <p:ext uri="{BB962C8B-B14F-4D97-AF65-F5344CB8AC3E}">
        <p14:creationId xmlns:p14="http://schemas.microsoft.com/office/powerpoint/2010/main" val="3254779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System </a:t>
            </a:r>
            <a:r>
              <a:rPr lang="it-IT" dirty="0" err="1"/>
              <a:t>description</a:t>
            </a:r>
            <a:r>
              <a:rPr lang="it-IT" dirty="0"/>
              <a:t> and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analisys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68216" y="1578781"/>
            <a:ext cx="8323726" cy="4525963"/>
          </a:xfrm>
        </p:spPr>
        <p:txBody>
          <a:bodyPr/>
          <a:lstStyle/>
          <a:p>
            <a:pPr algn="l"/>
            <a:endParaRPr lang="it-IT" b="0" i="0" u="none" strike="noStrike" baseline="0" dirty="0">
              <a:solidFill>
                <a:srgbClr val="000000"/>
              </a:solidFill>
            </a:endParaRPr>
          </a:p>
          <a:p>
            <a:pPr algn="l"/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8575FB0-65EB-D83A-D3A3-AA4E96C5E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27" y="1319964"/>
            <a:ext cx="2359115" cy="199743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23C5618-2AA4-4EAD-D1F8-F291454B1A7C}"/>
              </a:ext>
            </a:extLst>
          </p:cNvPr>
          <p:cNvSpPr txBox="1"/>
          <p:nvPr/>
        </p:nvSpPr>
        <p:spPr>
          <a:xfrm>
            <a:off x="668215" y="1578781"/>
            <a:ext cx="3903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consider</a:t>
            </a:r>
            <a:r>
              <a:rPr lang="it-IT" dirty="0"/>
              <a:t> a state-feedback controller of the following </a:t>
            </a:r>
            <a:r>
              <a:rPr lang="it-IT" dirty="0" err="1"/>
              <a:t>structure</a:t>
            </a:r>
            <a:r>
              <a:rPr lang="it-IT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2552F8D-6D76-F79B-9068-DE90ACE3928F}"/>
                  </a:ext>
                </a:extLst>
              </p:cNvPr>
              <p:cNvSpPr txBox="1"/>
              <p:nvPr/>
            </p:nvSpPr>
            <p:spPr>
              <a:xfrm>
                <a:off x="682284" y="2771335"/>
                <a:ext cx="412886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In the </a:t>
                </a:r>
                <a:r>
                  <a:rPr lang="it-IT" dirty="0" err="1"/>
                  <a:t>centralized</a:t>
                </a:r>
                <a:r>
                  <a:rPr lang="it-IT" dirty="0"/>
                  <a:t> case, the </a:t>
                </a:r>
                <a:r>
                  <a:rPr lang="it-IT" dirty="0" err="1"/>
                  <a:t>structure</a:t>
                </a:r>
                <a:r>
                  <a:rPr lang="it-IT" dirty="0"/>
                  <a:t> </a:t>
                </a:r>
                <a:r>
                  <a:rPr lang="it-IT" dirty="0" err="1"/>
                  <a:t>describing</a:t>
                </a:r>
                <a:r>
                  <a:rPr lang="it-IT" dirty="0"/>
                  <a:t> the control gain </a:t>
                </a:r>
                <a:r>
                  <a:rPr lang="it-IT" dirty="0" err="1"/>
                  <a:t>matrix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/>
                  <a:t>is</a:t>
                </a:r>
                <a:r>
                  <a:rPr lang="it-IT" dirty="0"/>
                  <a:t> a full [</a:t>
                </a:r>
                <a:r>
                  <a:rPr lang="it-IT" dirty="0" err="1"/>
                  <a:t>NxN</a:t>
                </a:r>
                <a:r>
                  <a:rPr lang="it-IT" dirty="0"/>
                  <a:t>] </a:t>
                </a:r>
                <a:r>
                  <a:rPr lang="it-IT" dirty="0" err="1"/>
                  <a:t>matrix</a:t>
                </a:r>
                <a:r>
                  <a:rPr lang="it-IT" dirty="0"/>
                  <a:t>, so </a:t>
                </a:r>
                <a:r>
                  <a:rPr lang="it-IT" dirty="0" err="1"/>
                  <a:t>that</a:t>
                </a:r>
                <a:r>
                  <a:rPr lang="it-IT" dirty="0"/>
                  <a:t> the </a:t>
                </a:r>
                <a:r>
                  <a:rPr lang="it-IT" dirty="0" err="1"/>
                  <a:t>resulting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it-IT" dirty="0"/>
                  <a:t> is [5x20] full </a:t>
                </a:r>
                <a:r>
                  <a:rPr lang="it-IT" dirty="0" err="1"/>
                  <a:t>matrix</a:t>
                </a:r>
                <a:r>
                  <a:rPr lang="it-IT" dirty="0"/>
                  <a:t>.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applied</a:t>
                </a:r>
                <a:r>
                  <a:rPr lang="it-IT"/>
                  <a:t> </a:t>
                </a:r>
                <a:endParaRPr lang="it-IT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2552F8D-6D76-F79B-9068-DE90ACE39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84" y="2771335"/>
                <a:ext cx="4128867" cy="1477328"/>
              </a:xfrm>
              <a:prstGeom prst="rect">
                <a:avLst/>
              </a:prstGeom>
              <a:blipFill>
                <a:blip r:embed="rId3"/>
                <a:stretch>
                  <a:fillRect l="-1329" t="-2479" b="-57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616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System </a:t>
            </a:r>
            <a:r>
              <a:rPr lang="it-IT" dirty="0" err="1"/>
              <a:t>description</a:t>
            </a:r>
            <a:r>
              <a:rPr lang="it-IT" dirty="0"/>
              <a:t> and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analisys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68216" y="1578781"/>
            <a:ext cx="8323726" cy="4525963"/>
          </a:xfrm>
        </p:spPr>
        <p:txBody>
          <a:bodyPr/>
          <a:lstStyle/>
          <a:p>
            <a:pPr algn="l"/>
            <a:endParaRPr lang="it-IT" b="0" i="0" u="none" strike="noStrike" baseline="0" dirty="0">
              <a:solidFill>
                <a:srgbClr val="000000"/>
              </a:solidFill>
            </a:endParaRPr>
          </a:p>
          <a:p>
            <a:pPr algn="l"/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0901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System </a:t>
            </a:r>
            <a:r>
              <a:rPr lang="it-IT" dirty="0" err="1"/>
              <a:t>description</a:t>
            </a:r>
            <a:r>
              <a:rPr lang="it-IT" dirty="0"/>
              <a:t> and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analisys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68216" y="1578781"/>
            <a:ext cx="8323726" cy="4525963"/>
          </a:xfrm>
        </p:spPr>
        <p:txBody>
          <a:bodyPr/>
          <a:lstStyle/>
          <a:p>
            <a:pPr algn="l"/>
            <a:endParaRPr lang="it-IT" b="0" i="0" u="none" strike="noStrike" baseline="0" dirty="0">
              <a:solidFill>
                <a:srgbClr val="000000"/>
              </a:solidFill>
            </a:endParaRPr>
          </a:p>
          <a:p>
            <a:pPr algn="l"/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60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System </a:t>
            </a:r>
            <a:r>
              <a:rPr lang="it-IT" dirty="0" err="1"/>
              <a:t>description</a:t>
            </a:r>
            <a:r>
              <a:rPr lang="it-IT" dirty="0"/>
              <a:t> and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analisys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68216" y="1578781"/>
            <a:ext cx="8323726" cy="4525963"/>
          </a:xfrm>
        </p:spPr>
        <p:txBody>
          <a:bodyPr/>
          <a:lstStyle/>
          <a:p>
            <a:pPr algn="l"/>
            <a:endParaRPr lang="it-IT" b="0" i="0" u="none" strike="noStrike" baseline="0" dirty="0">
              <a:solidFill>
                <a:srgbClr val="000000"/>
              </a:solidFill>
            </a:endParaRPr>
          </a:p>
          <a:p>
            <a:pPr algn="l"/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5CD8A3-A23B-F74A-77CC-F3E62BDD92BA}"/>
              </a:ext>
            </a:extLst>
          </p:cNvPr>
          <p:cNvSpPr/>
          <p:nvPr/>
        </p:nvSpPr>
        <p:spPr>
          <a:xfrm>
            <a:off x="182880" y="6344529"/>
            <a:ext cx="3066757" cy="33762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010795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496</TotalTime>
  <Words>797</Words>
  <Application>Microsoft Office PowerPoint</Application>
  <PresentationFormat>Presentazione su schermo (4:3)</PresentationFormat>
  <Paragraphs>70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Cambria Math</vt:lpstr>
      <vt:lpstr>Menlo</vt:lpstr>
      <vt:lpstr>Wingdings</vt:lpstr>
      <vt:lpstr>POLI</vt:lpstr>
      <vt:lpstr>Titolo presentazione sottotitolo</vt:lpstr>
      <vt:lpstr>System description and initial analisys</vt:lpstr>
      <vt:lpstr>System description and initial analisys</vt:lpstr>
      <vt:lpstr>Open loop system</vt:lpstr>
      <vt:lpstr>System description and initial analisys</vt:lpstr>
      <vt:lpstr>System description and initial analisys</vt:lpstr>
      <vt:lpstr>System description and initial analisys</vt:lpstr>
      <vt:lpstr>System description and initial analisys</vt:lpstr>
      <vt:lpstr>System description and initial analisys</vt:lpstr>
      <vt:lpstr>System description and initial analisys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Nicolò Spinelli</cp:lastModifiedBy>
  <cp:revision>25</cp:revision>
  <dcterms:created xsi:type="dcterms:W3CDTF">2015-05-26T12:27:57Z</dcterms:created>
  <dcterms:modified xsi:type="dcterms:W3CDTF">2024-04-07T13:19:03Z</dcterms:modified>
</cp:coreProperties>
</file>